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38378F-DACE-4B1F-AFBB-D0C62EDAA2E2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2940B8-7691-4FFC-A78B-407DB6A55D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5mMioJ5szc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87CmSPy3_s&amp;feature=rel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xef8e2OrrI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Rhetorical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Forms of Persuasion</a:t>
            </a:r>
          </a:p>
          <a:p>
            <a:r>
              <a:rPr lang="en-US" dirty="0" smtClean="0"/>
              <a:t>What makes an argument effective?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ETHOS: Ethical 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The speaker or writer:</a:t>
            </a:r>
          </a:p>
          <a:p>
            <a:pPr lvl="1"/>
            <a:r>
              <a:rPr lang="en-US" sz="2600" dirty="0" smtClean="0"/>
              <a:t>Conveys their expertise</a:t>
            </a:r>
          </a:p>
          <a:p>
            <a:pPr lvl="1"/>
            <a:r>
              <a:rPr lang="en-US" sz="2600" dirty="0" smtClean="0"/>
              <a:t>Proves themselves to be of good character</a:t>
            </a:r>
          </a:p>
          <a:p>
            <a:pPr lvl="1"/>
            <a:r>
              <a:rPr lang="en-US" sz="2600" dirty="0" smtClean="0"/>
              <a:t>Has a reasonable argument by use of evidence and tone</a:t>
            </a:r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r>
              <a:rPr lang="en-US" sz="2600" dirty="0" smtClean="0"/>
              <a:t>What can a person do to convey their expertise?</a:t>
            </a:r>
          </a:p>
          <a:p>
            <a:pPr lvl="1">
              <a:buNone/>
            </a:pPr>
            <a:r>
              <a:rPr lang="en-US" sz="2600" dirty="0" smtClean="0"/>
              <a:t>Why is it important to “be of good character”?</a:t>
            </a:r>
          </a:p>
          <a:p>
            <a:pPr lvl="1">
              <a:buNone/>
            </a:pPr>
            <a:r>
              <a:rPr lang="en-US" sz="2600" dirty="0" smtClean="0"/>
              <a:t>What type of evidence should a perso</a:t>
            </a:r>
            <a:r>
              <a:rPr lang="en-US" dirty="0" smtClean="0"/>
              <a:t>n have? What tone is appropriate? Inappropriate?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 </a:t>
            </a:r>
            <a:r>
              <a:rPr lang="en-US" dirty="0" err="1" smtClean="0"/>
              <a:t>ctd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smtClean="0"/>
              <a:t>A rational argument shows readers that you are thinking logically and fairly.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Strong evidence establishes your credibility.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A sincere, </a:t>
            </a:r>
            <a:r>
              <a:rPr lang="en-US" sz="3900" dirty="0" smtClean="0"/>
              <a:t>reasonable tone demonstrates your balance and goodwill.</a:t>
            </a:r>
            <a:endParaRPr lang="en-US" sz="3900" dirty="0" smtClean="0">
              <a:hlinkClick r:id="rId2" action="ppaction://hlinksldjump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hlinkClick r:id="rId2" action="ppaction://hlinksldjump"/>
            </a:endParaRPr>
          </a:p>
          <a:p>
            <a:pPr>
              <a:buNone/>
            </a:pPr>
            <a:endParaRPr lang="en-US" dirty="0" smtClean="0">
              <a:hlinkClick r:id="rId2" action="ppaction://hlinksldjump"/>
            </a:endParaRPr>
          </a:p>
          <a:p>
            <a:pPr>
              <a:buNone/>
            </a:pPr>
            <a:r>
              <a:rPr lang="en-US" dirty="0" smtClean="0">
                <a:hlinkClick r:id="rId3"/>
              </a:rPr>
              <a:t>How does this commercial use ETHOS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effectively?</a:t>
            </a:r>
            <a:endParaRPr lang="en-US" dirty="0"/>
          </a:p>
        </p:txBody>
      </p:sp>
      <p:pic>
        <p:nvPicPr>
          <p:cNvPr id="1026" name="Picture 2" descr="C:\Documents and Settings\kkiefer\Local Settings\Temporary Internet Files\Content.IE5\985THASM\MC9000566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419600"/>
            <a:ext cx="1702613" cy="1819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PATHOS: Emotional 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speaker or writer:</a:t>
            </a:r>
          </a:p>
          <a:p>
            <a:pPr lvl="1"/>
            <a:r>
              <a:rPr lang="en-US" dirty="0" smtClean="0"/>
              <a:t>Aims for the audiences’ hearts.</a:t>
            </a:r>
          </a:p>
          <a:p>
            <a:pPr lvl="1"/>
            <a:r>
              <a:rPr lang="en-US" dirty="0" smtClean="0"/>
              <a:t>Takes their beliefs, values, and feelings into consideration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An emotional appeal in argument attempts to tap such feelings for several reasons:</a:t>
            </a:r>
          </a:p>
          <a:p>
            <a:pPr lvl="3"/>
            <a:r>
              <a:rPr lang="en-US" dirty="0" smtClean="0"/>
              <a:t>To heighten the responsiveness of readers</a:t>
            </a:r>
          </a:p>
          <a:p>
            <a:pPr lvl="3"/>
            <a:r>
              <a:rPr lang="en-US" dirty="0" smtClean="0"/>
              <a:t>To inspire readers to new beliefs</a:t>
            </a:r>
          </a:p>
          <a:p>
            <a:pPr lvl="3"/>
            <a:r>
              <a:rPr lang="en-US" dirty="0" smtClean="0"/>
              <a:t>To compel readers to act</a:t>
            </a:r>
          </a:p>
          <a:p>
            <a:pPr lvl="3"/>
            <a:r>
              <a:rPr lang="en-US" dirty="0" smtClean="0"/>
              <a:t>To assure readers that their values remain unchallenged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PATHOS </a:t>
            </a:r>
            <a:r>
              <a:rPr lang="en-US" dirty="0" err="1" smtClean="0"/>
              <a:t>ctd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Connotation: </a:t>
            </a:r>
          </a:p>
          <a:p>
            <a:pPr lvl="1"/>
            <a:r>
              <a:rPr lang="en-US" dirty="0" smtClean="0"/>
              <a:t>This may affect how the audience perceives an appeal.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Which example’s word choice/connotation conveys a hostile tone and which conveys a reasonable tone?</a:t>
            </a:r>
          </a:p>
          <a:p>
            <a:pPr marL="1627632" lvl="3" indent="-457200">
              <a:buAutoNum type="arabicParenR"/>
            </a:pPr>
            <a:r>
              <a:rPr lang="en-US" sz="2400" dirty="0" smtClean="0"/>
              <a:t>The administration coerced some students into dropping their lawsuits.</a:t>
            </a:r>
          </a:p>
          <a:p>
            <a:pPr marL="1627632" lvl="3" indent="-457200">
              <a:buAutoNum type="arabicParenR"/>
            </a:pPr>
            <a:r>
              <a:rPr lang="en-US" sz="2400" dirty="0" smtClean="0"/>
              <a:t>The administration convinced some students to drop their lawsuits.</a:t>
            </a:r>
            <a:endParaRPr lang="en-US" sz="2400" dirty="0" smtClean="0"/>
          </a:p>
          <a:p>
            <a:pPr marL="1627632" lvl="3" indent="-457200">
              <a:buNone/>
            </a:pPr>
            <a:r>
              <a:rPr lang="en-US" sz="2400" dirty="0" smtClean="0">
                <a:hlinkClick r:id="rId2"/>
              </a:rPr>
              <a:t>How does this commercial use PATHOS effectively?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LOGOS: Logical 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speaker or writer:</a:t>
            </a:r>
          </a:p>
          <a:p>
            <a:pPr lvl="1"/>
            <a:r>
              <a:rPr lang="en-US" dirty="0" smtClean="0"/>
              <a:t>Address the rational faculties of the audience—their capacity to reason logically about a problem</a:t>
            </a:r>
          </a:p>
          <a:p>
            <a:pPr lvl="1"/>
            <a:r>
              <a:rPr lang="en-US" dirty="0" smtClean="0"/>
              <a:t>You establish the truth of a claim by moving through a series of sub-claims, each supported by evidence.</a:t>
            </a:r>
          </a:p>
          <a:p>
            <a:pPr lvl="3"/>
            <a:r>
              <a:rPr lang="en-US" sz="2400" dirty="0" smtClean="0"/>
              <a:t>Types of Evidence:</a:t>
            </a:r>
          </a:p>
          <a:p>
            <a:pPr lvl="7"/>
            <a:r>
              <a:rPr lang="en-US" sz="2400" dirty="0" smtClean="0"/>
              <a:t>Facts or Statistics</a:t>
            </a:r>
          </a:p>
          <a:p>
            <a:pPr lvl="7"/>
            <a:r>
              <a:rPr lang="en-US" sz="2400" dirty="0" smtClean="0"/>
              <a:t>Opinions of recognized experts</a:t>
            </a:r>
          </a:p>
          <a:p>
            <a:pPr lvl="7"/>
            <a:r>
              <a:rPr lang="en-US" sz="2400" dirty="0" smtClean="0"/>
              <a:t>Examples illustrating the evidence (anecdotes or stories).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 </a:t>
            </a:r>
            <a:r>
              <a:rPr lang="en-US" dirty="0" err="1" smtClean="0"/>
              <a:t>ctd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Inductive vs. Deductive Reasoning</a:t>
            </a:r>
          </a:p>
          <a:p>
            <a:pPr lvl="1"/>
            <a:r>
              <a:rPr lang="en-US" dirty="0" smtClean="0"/>
              <a:t>Inductive: moves from the specific to the general, from evidence to a generalization or conclusion about the evidence.</a:t>
            </a:r>
          </a:p>
          <a:p>
            <a:pPr lvl="3"/>
            <a:r>
              <a:rPr lang="en-US" dirty="0" smtClean="0"/>
              <a:t>Example: A child burns his or her hand on a stove three times, so he or she concludes that stoves burn.     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Deductive: moves from the general to the particular. You start w/ a generalization and apply it to the new situation.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Example: All stoves burn me. This is a stove. Therefore, this stove burns me.   </a:t>
            </a:r>
          </a:p>
          <a:p>
            <a:pPr lvl="3">
              <a:buFont typeface="Wingdings" pitchFamily="2" charset="2"/>
              <a:buChar char="§"/>
            </a:pPr>
            <a:endParaRPr lang="en-US" dirty="0" smtClean="0"/>
          </a:p>
          <a:p>
            <a:pPr lvl="3">
              <a:buFont typeface="Wingdings" pitchFamily="2" charset="2"/>
              <a:buChar char="§"/>
            </a:pPr>
            <a:r>
              <a:rPr lang="en-US" dirty="0" smtClean="0">
                <a:hlinkClick r:id="rId2"/>
              </a:rPr>
              <a:t>How does this commercial use LOGOS effectively?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410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Rhetorical Strategy</vt:lpstr>
      <vt:lpstr>ETHOS: Ethical Appeal</vt:lpstr>
      <vt:lpstr>ETHOS ctd.</vt:lpstr>
      <vt:lpstr>PATHOS: Emotional Appeal</vt:lpstr>
      <vt:lpstr>PATHOS ctd.</vt:lpstr>
      <vt:lpstr>LOGOS: Logical Appeal</vt:lpstr>
      <vt:lpstr>LOGOS ctd.</vt:lpstr>
    </vt:vector>
  </TitlesOfParts>
  <Company>Community High School District 117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Strategy</dc:title>
  <dc:creator>District 117</dc:creator>
  <cp:lastModifiedBy>District 117</cp:lastModifiedBy>
  <cp:revision>10</cp:revision>
  <dcterms:created xsi:type="dcterms:W3CDTF">2011-02-16T19:50:07Z</dcterms:created>
  <dcterms:modified xsi:type="dcterms:W3CDTF">2011-02-16T21:35:43Z</dcterms:modified>
</cp:coreProperties>
</file>